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8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706FD8-5E69-4842-9070-E9D372D5D5A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46D6C44-40C0-48BC-A3D0-961673EE69C9}" type="pres">
      <dgm:prSet presAssocID="{5D706FD8-5E69-4842-9070-E9D372D5D5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</dgm:ptLst>
  <dgm:cxnLst>
    <dgm:cxn modelId="{A4E7142A-5D2C-474F-B864-1739458D1CE5}" type="presOf" srcId="{5D706FD8-5E69-4842-9070-E9D372D5D5A4}" destId="{E46D6C44-40C0-48BC-A3D0-961673EE69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1F87B6-DAF7-42C1-94BD-9F9B9FB3C6AE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571D7F02-2D73-4105-9D22-4F9022796CE6}" type="pres">
      <dgm:prSet presAssocID="{0F1F87B6-DAF7-42C1-94BD-9F9B9FB3C6A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</dgm:ptLst>
  <dgm:cxnLst>
    <dgm:cxn modelId="{944B8DD7-E03B-4935-AE97-EE238901FE32}" type="presOf" srcId="{0F1F87B6-DAF7-42C1-94BD-9F9B9FB3C6AE}" destId="{571D7F02-2D73-4105-9D22-4F9022796CE6}" srcOrd="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9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1754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138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495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034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788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821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1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827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27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14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8C4C4-C0AE-41B2-BA14-0BC9C7277ADC}" type="datetimeFigureOut">
              <a:rPr lang="es-ES" smtClean="0"/>
              <a:t>29/01/2025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C2A42-250A-4137-8C6E-21CBE501A2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12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7545" y="565731"/>
            <a:ext cx="3407756" cy="360039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rgbClr val="00B050"/>
                </a:solidFill>
              </a:rPr>
              <a:t>Organigrama FCFA</a:t>
            </a:r>
            <a:endParaRPr lang="es-ES" sz="3200" dirty="0">
              <a:solidFill>
                <a:srgbClr val="00B050"/>
              </a:solidFill>
            </a:endParaRPr>
          </a:p>
        </p:txBody>
      </p:sp>
      <p:graphicFrame>
        <p:nvGraphicFramePr>
          <p:cNvPr id="138" name="137 Diagrama"/>
          <p:cNvGraphicFramePr/>
          <p:nvPr>
            <p:extLst>
              <p:ext uri="{D42A27DB-BD31-4B8C-83A1-F6EECF244321}">
                <p14:modId xmlns:p14="http://schemas.microsoft.com/office/powerpoint/2010/main" val="1041852599"/>
              </p:ext>
            </p:extLst>
          </p:nvPr>
        </p:nvGraphicFramePr>
        <p:xfrm>
          <a:off x="504449" y="1465693"/>
          <a:ext cx="2016224" cy="570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3" name="22 Conector recto"/>
          <p:cNvCxnSpPr/>
          <p:nvPr/>
        </p:nvCxnSpPr>
        <p:spPr>
          <a:xfrm flipH="1">
            <a:off x="1295638" y="3362159"/>
            <a:ext cx="67936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7380009" y="3709110"/>
            <a:ext cx="1559059" cy="54275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rgbClr val="4F81BD">
                    <a:lumMod val="50000"/>
                  </a:srgbClr>
                </a:solidFill>
              </a:rPr>
              <a:t>Empleo</a:t>
            </a:r>
            <a:endParaRPr lang="es-ES" sz="1400" dirty="0">
              <a:solidFill>
                <a:srgbClr val="4F81BD">
                  <a:lumMod val="50000"/>
                </a:srgbClr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60" y="419619"/>
            <a:ext cx="652264" cy="652264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19" name="118 Rectángulo redondeado"/>
          <p:cNvSpPr/>
          <p:nvPr/>
        </p:nvSpPr>
        <p:spPr>
          <a:xfrm>
            <a:off x="2917811" y="2318431"/>
            <a:ext cx="2480318" cy="6185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prstClr val="black"/>
                </a:solidFill>
              </a:rPr>
              <a:t>Directora / </a:t>
            </a:r>
          </a:p>
          <a:p>
            <a:pPr algn="ctr"/>
            <a:r>
              <a:rPr lang="es-ES" sz="1600" dirty="0" smtClean="0">
                <a:solidFill>
                  <a:prstClr val="black"/>
                </a:solidFill>
              </a:rPr>
              <a:t>Gerente</a:t>
            </a:r>
            <a:endParaRPr lang="es-ES" sz="1000" dirty="0">
              <a:solidFill>
                <a:prstClr val="black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11560" y="3709111"/>
            <a:ext cx="1368153" cy="54275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prstClr val="black"/>
                </a:solidFill>
              </a:rPr>
              <a:t>Equipo técnico</a:t>
            </a:r>
          </a:p>
        </p:txBody>
      </p:sp>
      <p:sp>
        <p:nvSpPr>
          <p:cNvPr id="33" name="32 Rectángulo redondeado"/>
          <p:cNvSpPr/>
          <p:nvPr/>
        </p:nvSpPr>
        <p:spPr>
          <a:xfrm>
            <a:off x="4799378" y="5478205"/>
            <a:ext cx="1197501" cy="52132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Encargadas</a:t>
            </a:r>
          </a:p>
        </p:txBody>
      </p:sp>
      <p:graphicFrame>
        <p:nvGraphicFramePr>
          <p:cNvPr id="92" name="91 Diagrama"/>
          <p:cNvGraphicFramePr/>
          <p:nvPr>
            <p:extLst>
              <p:ext uri="{D42A27DB-BD31-4B8C-83A1-F6EECF244321}">
                <p14:modId xmlns:p14="http://schemas.microsoft.com/office/powerpoint/2010/main" val="2660436902"/>
              </p:ext>
            </p:extLst>
          </p:nvPr>
        </p:nvGraphicFramePr>
        <p:xfrm>
          <a:off x="9468544" y="1632727"/>
          <a:ext cx="2573581" cy="1483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43" name="42 Grupo"/>
          <p:cNvGrpSpPr/>
          <p:nvPr/>
        </p:nvGrpSpPr>
        <p:grpSpPr>
          <a:xfrm>
            <a:off x="7380009" y="5478205"/>
            <a:ext cx="1517019" cy="521322"/>
            <a:chOff x="0" y="0"/>
            <a:chExt cx="3690791" cy="1572611"/>
          </a:xfrm>
          <a:noFill/>
        </p:grpSpPr>
        <p:sp>
          <p:nvSpPr>
            <p:cNvPr id="44" name="43 Rectángulo redondeado"/>
            <p:cNvSpPr/>
            <p:nvPr/>
          </p:nvSpPr>
          <p:spPr>
            <a:xfrm>
              <a:off x="0" y="0"/>
              <a:ext cx="3690791" cy="1572611"/>
            </a:xfrm>
            <a:prstGeom prst="round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45" name="44 Rectángulo"/>
            <p:cNvSpPr/>
            <p:nvPr/>
          </p:nvSpPr>
          <p:spPr>
            <a:xfrm>
              <a:off x="76769" y="76769"/>
              <a:ext cx="3297476" cy="141907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48590" tIns="148590" rIns="148590" bIns="14859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00" dirty="0">
                  <a:solidFill>
                    <a:schemeClr val="tx1"/>
                  </a:solidFill>
                </a:rPr>
                <a:t>Personal servicios</a:t>
              </a:r>
            </a:p>
          </p:txBody>
        </p:sp>
      </p:grpSp>
      <p:sp>
        <p:nvSpPr>
          <p:cNvPr id="28" name="27 Rectángulo redondeado"/>
          <p:cNvSpPr/>
          <p:nvPr/>
        </p:nvSpPr>
        <p:spPr>
          <a:xfrm>
            <a:off x="5457266" y="3709111"/>
            <a:ext cx="1656183" cy="54275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dirty="0">
                <a:solidFill>
                  <a:prstClr val="black"/>
                </a:solidFill>
              </a:rPr>
              <a:t>Directora Residencia / </a:t>
            </a:r>
            <a:r>
              <a:rPr lang="es-ES" sz="1200" dirty="0" smtClean="0">
                <a:solidFill>
                  <a:prstClr val="black"/>
                </a:solidFill>
              </a:rPr>
              <a:t>Viviendas</a:t>
            </a:r>
            <a:endParaRPr lang="es-ES" sz="1000" dirty="0">
              <a:solidFill>
                <a:prstClr val="black"/>
              </a:solidFill>
            </a:endParaRPr>
          </a:p>
        </p:txBody>
      </p:sp>
      <p:sp>
        <p:nvSpPr>
          <p:cNvPr id="62" name="61 Rectángulo redondeado"/>
          <p:cNvSpPr/>
          <p:nvPr/>
        </p:nvSpPr>
        <p:spPr>
          <a:xfrm>
            <a:off x="3256003" y="3709110"/>
            <a:ext cx="1816365" cy="52759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dirty="0">
                <a:solidFill>
                  <a:prstClr val="black"/>
                </a:solidFill>
              </a:rPr>
              <a:t>Directora Centro de </a:t>
            </a:r>
            <a:r>
              <a:rPr lang="es-ES" sz="1200" dirty="0" smtClean="0">
                <a:solidFill>
                  <a:prstClr val="black"/>
                </a:solidFill>
              </a:rPr>
              <a:t>Día</a:t>
            </a:r>
            <a:endParaRPr lang="es-ES" sz="1000" dirty="0">
              <a:solidFill>
                <a:prstClr val="black"/>
              </a:solidFill>
            </a:endParaRPr>
          </a:p>
        </p:txBody>
      </p:sp>
      <p:cxnSp>
        <p:nvCxnSpPr>
          <p:cNvPr id="52" name="51 Conector recto"/>
          <p:cNvCxnSpPr>
            <a:stCxn id="11" idx="2"/>
          </p:cNvCxnSpPr>
          <p:nvPr/>
        </p:nvCxnSpPr>
        <p:spPr>
          <a:xfrm flipH="1">
            <a:off x="1295636" y="4251870"/>
            <a:ext cx="1" cy="11166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6516216" y="4273446"/>
            <a:ext cx="0" cy="93109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Rectángulo redondeado"/>
          <p:cNvSpPr/>
          <p:nvPr/>
        </p:nvSpPr>
        <p:spPr>
          <a:xfrm>
            <a:off x="228371" y="5738866"/>
            <a:ext cx="985984" cy="4321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prstClr val="black"/>
                </a:solidFill>
              </a:rPr>
              <a:t>Psicología</a:t>
            </a:r>
          </a:p>
        </p:txBody>
      </p:sp>
      <p:sp>
        <p:nvSpPr>
          <p:cNvPr id="75" name="74 Rectángulo redondeado"/>
          <p:cNvSpPr/>
          <p:nvPr/>
        </p:nvSpPr>
        <p:spPr>
          <a:xfrm>
            <a:off x="1321786" y="5707334"/>
            <a:ext cx="990598" cy="4373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prstClr val="black"/>
                </a:solidFill>
              </a:rPr>
              <a:t>Terapia ocupacional</a:t>
            </a:r>
          </a:p>
        </p:txBody>
      </p:sp>
      <p:sp>
        <p:nvSpPr>
          <p:cNvPr id="76" name="75 Rectángulo redondeado"/>
          <p:cNvSpPr/>
          <p:nvPr/>
        </p:nvSpPr>
        <p:spPr>
          <a:xfrm>
            <a:off x="2427291" y="5707334"/>
            <a:ext cx="828712" cy="4715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prstClr val="black"/>
                </a:solidFill>
              </a:rPr>
              <a:t>Trabajo Social</a:t>
            </a:r>
          </a:p>
        </p:txBody>
      </p:sp>
      <p:cxnSp>
        <p:nvCxnSpPr>
          <p:cNvPr id="64" name="63 Conector recto"/>
          <p:cNvCxnSpPr>
            <a:stCxn id="200" idx="0"/>
          </p:cNvCxnSpPr>
          <p:nvPr/>
        </p:nvCxnSpPr>
        <p:spPr>
          <a:xfrm flipV="1">
            <a:off x="3645523" y="4450099"/>
            <a:ext cx="0" cy="197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>
            <a:endCxn id="76" idx="0"/>
          </p:cNvCxnSpPr>
          <p:nvPr/>
        </p:nvCxnSpPr>
        <p:spPr>
          <a:xfrm>
            <a:off x="2841646" y="5368501"/>
            <a:ext cx="1" cy="3388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147 Grupo"/>
          <p:cNvGrpSpPr/>
          <p:nvPr/>
        </p:nvGrpSpPr>
        <p:grpSpPr>
          <a:xfrm>
            <a:off x="6102900" y="5478204"/>
            <a:ext cx="1133395" cy="551492"/>
            <a:chOff x="175868" y="681030"/>
            <a:chExt cx="1012140" cy="551492"/>
          </a:xfrm>
          <a:noFill/>
        </p:grpSpPr>
        <p:sp>
          <p:nvSpPr>
            <p:cNvPr id="149" name="148 Rectángulo redondeado"/>
            <p:cNvSpPr/>
            <p:nvPr/>
          </p:nvSpPr>
          <p:spPr>
            <a:xfrm>
              <a:off x="175868" y="681030"/>
              <a:ext cx="1012140" cy="55149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0" name="149 Rectángulo"/>
            <p:cNvSpPr/>
            <p:nvPr/>
          </p:nvSpPr>
          <p:spPr>
            <a:xfrm>
              <a:off x="196714" y="769913"/>
              <a:ext cx="970448" cy="43244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200" dirty="0">
                  <a:solidFill>
                    <a:schemeClr val="tx1"/>
                  </a:solidFill>
                </a:rPr>
                <a:t>Cuidadoras</a:t>
              </a:r>
            </a:p>
          </p:txBody>
        </p:sp>
      </p:grpSp>
      <p:sp>
        <p:nvSpPr>
          <p:cNvPr id="152" name="151 Rectángulo redondeado"/>
          <p:cNvSpPr/>
          <p:nvPr/>
        </p:nvSpPr>
        <p:spPr>
          <a:xfrm>
            <a:off x="2030016" y="4647084"/>
            <a:ext cx="887795" cy="461904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ES" sz="1200" dirty="0" smtClean="0">
                <a:solidFill>
                  <a:schemeClr val="tx1"/>
                </a:solidFill>
              </a:rPr>
              <a:t>Admón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0" name="199 Rectángulo redondeado"/>
          <p:cNvSpPr/>
          <p:nvPr/>
        </p:nvSpPr>
        <p:spPr>
          <a:xfrm>
            <a:off x="3094829" y="4647822"/>
            <a:ext cx="1101387" cy="464193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dirty="0">
                <a:solidFill>
                  <a:schemeClr val="tx1"/>
                </a:solidFill>
              </a:rPr>
              <a:t>Monitores</a:t>
            </a:r>
          </a:p>
        </p:txBody>
      </p:sp>
      <p:grpSp>
        <p:nvGrpSpPr>
          <p:cNvPr id="68" name="67 Grupo"/>
          <p:cNvGrpSpPr/>
          <p:nvPr/>
        </p:nvGrpSpPr>
        <p:grpSpPr>
          <a:xfrm>
            <a:off x="3162291" y="1367733"/>
            <a:ext cx="2016224" cy="551655"/>
            <a:chOff x="0" y="0"/>
            <a:chExt cx="2016224" cy="551655"/>
          </a:xfrm>
        </p:grpSpPr>
        <p:sp>
          <p:nvSpPr>
            <p:cNvPr id="69" name="68 Rectángulo redondeado"/>
            <p:cNvSpPr/>
            <p:nvPr/>
          </p:nvSpPr>
          <p:spPr>
            <a:xfrm>
              <a:off x="0" y="0"/>
              <a:ext cx="2016224" cy="55165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70" name="69 Rectángulo"/>
            <p:cNvSpPr/>
            <p:nvPr/>
          </p:nvSpPr>
          <p:spPr>
            <a:xfrm>
              <a:off x="26930" y="26930"/>
              <a:ext cx="1962364" cy="49779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300" dirty="0">
                  <a:solidFill>
                    <a:prstClr val="black"/>
                  </a:solidFill>
                </a:rPr>
                <a:t>Patronato</a:t>
              </a:r>
            </a:p>
          </p:txBody>
        </p:sp>
      </p:grpSp>
      <p:cxnSp>
        <p:nvCxnSpPr>
          <p:cNvPr id="71" name="70 Conector recto"/>
          <p:cNvCxnSpPr>
            <a:stCxn id="69" idx="2"/>
            <a:endCxn id="119" idx="0"/>
          </p:cNvCxnSpPr>
          <p:nvPr/>
        </p:nvCxnSpPr>
        <p:spPr>
          <a:xfrm flipH="1">
            <a:off x="4157970" y="1919388"/>
            <a:ext cx="12433" cy="3990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76 Conector recto"/>
          <p:cNvCxnSpPr>
            <a:stCxn id="119" idx="2"/>
          </p:cNvCxnSpPr>
          <p:nvPr/>
        </p:nvCxnSpPr>
        <p:spPr>
          <a:xfrm>
            <a:off x="4157970" y="2937011"/>
            <a:ext cx="0" cy="428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>
          <a:xfrm>
            <a:off x="1295637" y="3362159"/>
            <a:ext cx="0" cy="3435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"/>
          <p:cNvCxnSpPr/>
          <p:nvPr/>
        </p:nvCxnSpPr>
        <p:spPr>
          <a:xfrm flipH="1">
            <a:off x="721363" y="5368500"/>
            <a:ext cx="21202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60" idx="0"/>
          </p:cNvCxnSpPr>
          <p:nvPr/>
        </p:nvCxnSpPr>
        <p:spPr>
          <a:xfrm flipV="1">
            <a:off x="721363" y="5368500"/>
            <a:ext cx="0" cy="370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122 Conector recto"/>
          <p:cNvCxnSpPr>
            <a:stCxn id="75" idx="0"/>
          </p:cNvCxnSpPr>
          <p:nvPr/>
        </p:nvCxnSpPr>
        <p:spPr>
          <a:xfrm flipV="1">
            <a:off x="1817085" y="5368501"/>
            <a:ext cx="0" cy="3388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179 Abrir llave"/>
          <p:cNvSpPr/>
          <p:nvPr/>
        </p:nvSpPr>
        <p:spPr>
          <a:xfrm rot="5400000">
            <a:off x="3479923" y="3220816"/>
            <a:ext cx="351830" cy="2457094"/>
          </a:xfrm>
          <a:prstGeom prst="leftBrace">
            <a:avLst>
              <a:gd name="adj1" fmla="val 0"/>
              <a:gd name="adj2" fmla="val 4067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black"/>
              </a:solidFill>
            </a:endParaRPr>
          </a:p>
        </p:txBody>
      </p:sp>
      <p:cxnSp>
        <p:nvCxnSpPr>
          <p:cNvPr id="193" name="192 Conector recto"/>
          <p:cNvCxnSpPr/>
          <p:nvPr/>
        </p:nvCxnSpPr>
        <p:spPr>
          <a:xfrm flipH="1">
            <a:off x="5398132" y="5204538"/>
            <a:ext cx="274038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200 Conector recto"/>
          <p:cNvCxnSpPr>
            <a:endCxn id="33" idx="0"/>
          </p:cNvCxnSpPr>
          <p:nvPr/>
        </p:nvCxnSpPr>
        <p:spPr>
          <a:xfrm>
            <a:off x="5398128" y="5226469"/>
            <a:ext cx="1" cy="251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201 Conector recto"/>
          <p:cNvCxnSpPr/>
          <p:nvPr/>
        </p:nvCxnSpPr>
        <p:spPr>
          <a:xfrm>
            <a:off x="6516216" y="5226469"/>
            <a:ext cx="1" cy="251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202 Conector recto"/>
          <p:cNvCxnSpPr>
            <a:endCxn id="44" idx="0"/>
          </p:cNvCxnSpPr>
          <p:nvPr/>
        </p:nvCxnSpPr>
        <p:spPr>
          <a:xfrm>
            <a:off x="8138518" y="5204538"/>
            <a:ext cx="1" cy="273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217 Conector recto"/>
          <p:cNvCxnSpPr/>
          <p:nvPr/>
        </p:nvCxnSpPr>
        <p:spPr>
          <a:xfrm>
            <a:off x="6285357" y="3361854"/>
            <a:ext cx="0" cy="3435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218 Conector recto"/>
          <p:cNvCxnSpPr/>
          <p:nvPr/>
        </p:nvCxnSpPr>
        <p:spPr>
          <a:xfrm>
            <a:off x="8089240" y="3362159"/>
            <a:ext cx="0" cy="3435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219 Conector recto"/>
          <p:cNvCxnSpPr/>
          <p:nvPr/>
        </p:nvCxnSpPr>
        <p:spPr>
          <a:xfrm>
            <a:off x="3999122" y="3365580"/>
            <a:ext cx="0" cy="3435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Rectángulo redondeado"/>
          <p:cNvSpPr/>
          <p:nvPr/>
        </p:nvSpPr>
        <p:spPr>
          <a:xfrm>
            <a:off x="4358164" y="4625278"/>
            <a:ext cx="1101387" cy="464193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dirty="0" smtClean="0">
                <a:solidFill>
                  <a:schemeClr val="tx1"/>
                </a:solidFill>
              </a:rPr>
              <a:t>Educadores</a:t>
            </a:r>
            <a:endParaRPr lang="es-E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60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30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Organigrama FCFA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FCFA</dc:title>
  <dc:creator>Secretaria Fundación</dc:creator>
  <cp:lastModifiedBy>FUndación</cp:lastModifiedBy>
  <cp:revision>9</cp:revision>
  <dcterms:created xsi:type="dcterms:W3CDTF">2025-01-29T10:15:13Z</dcterms:created>
  <dcterms:modified xsi:type="dcterms:W3CDTF">2025-01-29T12:07:54Z</dcterms:modified>
</cp:coreProperties>
</file>